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7"/>
  </p:notesMasterIdLst>
  <p:sldIdLst>
    <p:sldId id="258" r:id="rId2"/>
    <p:sldId id="256" r:id="rId3"/>
    <p:sldId id="257" r:id="rId4"/>
    <p:sldId id="259" r:id="rId5"/>
    <p:sldId id="260" r:id="rId6"/>
  </p:sldIdLst>
  <p:sldSz cx="10058400" cy="77724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76"/>
  </p:normalViewPr>
  <p:slideViewPr>
    <p:cSldViewPr snapToGrid="0" snapToObjects="1">
      <p:cViewPr varScale="1">
        <p:scale>
          <a:sx n="93" d="100"/>
          <a:sy n="93" d="100"/>
        </p:scale>
        <p:origin x="1624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8" Type="http://schemas.openxmlformats.org/officeDocument/2006/relationships/presProps" Target="presProps.xml"/><Relationship Id="rId9" Type="http://schemas.openxmlformats.org/officeDocument/2006/relationships/viewProps" Target="viewProps.xml"/><Relationship Id="rId10" Type="http://schemas.openxmlformats.org/officeDocument/2006/relationships/theme" Target="theme/theme1.xml"/><Relationship Id="rId1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93ACD7-C663-2C49-937A-D5C6D220B221}" type="datetimeFigureOut">
              <a:rPr lang="en-US" smtClean="0"/>
              <a:t>4/18/18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31925" y="1143000"/>
            <a:ext cx="39941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380C4D-E0E9-A941-ADAC-A1D1714FEF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3934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4380" y="1272011"/>
            <a:ext cx="8549640" cy="2705947"/>
          </a:xfrm>
        </p:spPr>
        <p:txBody>
          <a:bodyPr anchor="b"/>
          <a:lstStyle>
            <a:lvl1pPr algn="ctr">
              <a:defRPr sz="6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57300" y="4082310"/>
            <a:ext cx="7543800" cy="1876530"/>
          </a:xfrm>
        </p:spPr>
        <p:txBody>
          <a:bodyPr/>
          <a:lstStyle>
            <a:lvl1pPr marL="0" indent="0" algn="ctr">
              <a:buNone/>
              <a:defRPr sz="2640"/>
            </a:lvl1pPr>
            <a:lvl2pPr marL="502920" indent="0" algn="ctr">
              <a:buNone/>
              <a:defRPr sz="2200"/>
            </a:lvl2pPr>
            <a:lvl3pPr marL="1005840" indent="0" algn="ctr">
              <a:buNone/>
              <a:defRPr sz="1980"/>
            </a:lvl3pPr>
            <a:lvl4pPr marL="1508760" indent="0" algn="ctr">
              <a:buNone/>
              <a:defRPr sz="1760"/>
            </a:lvl4pPr>
            <a:lvl5pPr marL="2011680" indent="0" algn="ctr">
              <a:buNone/>
              <a:defRPr sz="1760"/>
            </a:lvl5pPr>
            <a:lvl6pPr marL="2514600" indent="0" algn="ctr">
              <a:buNone/>
              <a:defRPr sz="1760"/>
            </a:lvl6pPr>
            <a:lvl7pPr marL="3017520" indent="0" algn="ctr">
              <a:buNone/>
              <a:defRPr sz="1760"/>
            </a:lvl7pPr>
            <a:lvl8pPr marL="3520440" indent="0" algn="ctr">
              <a:buNone/>
              <a:defRPr sz="1760"/>
            </a:lvl8pPr>
            <a:lvl9pPr marL="4023360" indent="0" algn="ctr">
              <a:buNone/>
              <a:defRPr sz="176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381D2-A4CE-A746-B79C-1D3CFC31F157}" type="datetimeFigureOut">
              <a:rPr lang="en-US" smtClean="0"/>
              <a:t>4/18/18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56FC8-89D3-8B4B-8977-ED128769E69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381D2-A4CE-A746-B79C-1D3CFC31F157}" type="datetimeFigureOut">
              <a:rPr lang="en-US" smtClean="0"/>
              <a:t>4/18/18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56FC8-89D3-8B4B-8977-ED128769E69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1515" y="2069042"/>
            <a:ext cx="4274820" cy="493151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2065" y="2069042"/>
            <a:ext cx="4274820" cy="493151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381D2-A4CE-A746-B79C-1D3CFC31F157}" type="datetimeFigureOut">
              <a:rPr lang="en-US" smtClean="0"/>
              <a:t>4/18/18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56FC8-89D3-8B4B-8977-ED128769E69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413810"/>
            <a:ext cx="8675370" cy="150230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2826" y="1905318"/>
            <a:ext cx="4255174" cy="933767"/>
          </a:xfrm>
        </p:spPr>
        <p:txBody>
          <a:bodyPr anchor="b"/>
          <a:lstStyle>
            <a:lvl1pPr marL="0" indent="0">
              <a:buNone/>
              <a:defRPr sz="2640" b="1"/>
            </a:lvl1pPr>
            <a:lvl2pPr marL="502920" indent="0">
              <a:buNone/>
              <a:defRPr sz="2200" b="1"/>
            </a:lvl2pPr>
            <a:lvl3pPr marL="1005840" indent="0">
              <a:buNone/>
              <a:defRPr sz="1980" b="1"/>
            </a:lvl3pPr>
            <a:lvl4pPr marL="1508760" indent="0">
              <a:buNone/>
              <a:defRPr sz="1760" b="1"/>
            </a:lvl4pPr>
            <a:lvl5pPr marL="2011680" indent="0">
              <a:buNone/>
              <a:defRPr sz="1760" b="1"/>
            </a:lvl5pPr>
            <a:lvl6pPr marL="2514600" indent="0">
              <a:buNone/>
              <a:defRPr sz="1760" b="1"/>
            </a:lvl6pPr>
            <a:lvl7pPr marL="3017520" indent="0">
              <a:buNone/>
              <a:defRPr sz="1760" b="1"/>
            </a:lvl7pPr>
            <a:lvl8pPr marL="3520440" indent="0">
              <a:buNone/>
              <a:defRPr sz="1760" b="1"/>
            </a:lvl8pPr>
            <a:lvl9pPr marL="4023360" indent="0">
              <a:buNone/>
              <a:defRPr sz="176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2826" y="2839085"/>
            <a:ext cx="4255174" cy="417586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2066" y="1905318"/>
            <a:ext cx="4276130" cy="933767"/>
          </a:xfrm>
        </p:spPr>
        <p:txBody>
          <a:bodyPr anchor="b"/>
          <a:lstStyle>
            <a:lvl1pPr marL="0" indent="0">
              <a:buNone/>
              <a:defRPr sz="2640" b="1"/>
            </a:lvl1pPr>
            <a:lvl2pPr marL="502920" indent="0">
              <a:buNone/>
              <a:defRPr sz="2200" b="1"/>
            </a:lvl2pPr>
            <a:lvl3pPr marL="1005840" indent="0">
              <a:buNone/>
              <a:defRPr sz="1980" b="1"/>
            </a:lvl3pPr>
            <a:lvl4pPr marL="1508760" indent="0">
              <a:buNone/>
              <a:defRPr sz="1760" b="1"/>
            </a:lvl4pPr>
            <a:lvl5pPr marL="2011680" indent="0">
              <a:buNone/>
              <a:defRPr sz="1760" b="1"/>
            </a:lvl5pPr>
            <a:lvl6pPr marL="2514600" indent="0">
              <a:buNone/>
              <a:defRPr sz="1760" b="1"/>
            </a:lvl6pPr>
            <a:lvl7pPr marL="3017520" indent="0">
              <a:buNone/>
              <a:defRPr sz="1760" b="1"/>
            </a:lvl7pPr>
            <a:lvl8pPr marL="3520440" indent="0">
              <a:buNone/>
              <a:defRPr sz="1760" b="1"/>
            </a:lvl8pPr>
            <a:lvl9pPr marL="4023360" indent="0">
              <a:buNone/>
              <a:defRPr sz="176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2066" y="2839085"/>
            <a:ext cx="4276130" cy="417586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381D2-A4CE-A746-B79C-1D3CFC31F157}" type="datetimeFigureOut">
              <a:rPr lang="en-US" smtClean="0"/>
              <a:t>4/18/18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56FC8-89D3-8B4B-8977-ED128769E69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381D2-A4CE-A746-B79C-1D3CFC31F157}" type="datetimeFigureOut">
              <a:rPr lang="en-US" smtClean="0"/>
              <a:t>4/18/18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56FC8-89D3-8B4B-8977-ED128769E69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381D2-A4CE-A746-B79C-1D3CFC31F157}" type="datetimeFigureOut">
              <a:rPr lang="en-US" smtClean="0"/>
              <a:t>4/18/18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56FC8-89D3-8B4B-8977-ED128769E69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928099" y="7203865"/>
            <a:ext cx="438785" cy="413808"/>
          </a:xfrm>
        </p:spPr>
        <p:txBody>
          <a:bodyPr/>
          <a:lstStyle/>
          <a:p>
            <a:fld id="{FA256FC8-89D3-8B4B-8977-ED128769E699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991100" y="0"/>
            <a:ext cx="38100" cy="7772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2"/>
          <p:cNvSpPr>
            <a:spLocks noGrp="1"/>
          </p:cNvSpPr>
          <p:nvPr>
            <p:ph type="body" idx="1"/>
          </p:nvPr>
        </p:nvSpPr>
        <p:spPr>
          <a:xfrm>
            <a:off x="362626" y="355600"/>
            <a:ext cx="4255174" cy="933767"/>
          </a:xfrm>
        </p:spPr>
        <p:txBody>
          <a:bodyPr anchor="b"/>
          <a:lstStyle>
            <a:lvl1pPr marL="0" indent="0">
              <a:buNone/>
              <a:defRPr sz="2640" b="1"/>
            </a:lvl1pPr>
            <a:lvl2pPr marL="502920" indent="0">
              <a:buNone/>
              <a:defRPr sz="2200" b="1"/>
            </a:lvl2pPr>
            <a:lvl3pPr marL="1005840" indent="0">
              <a:buNone/>
              <a:defRPr sz="1980" b="1"/>
            </a:lvl3pPr>
            <a:lvl4pPr marL="1508760" indent="0">
              <a:buNone/>
              <a:defRPr sz="1760" b="1"/>
            </a:lvl4pPr>
            <a:lvl5pPr marL="2011680" indent="0">
              <a:buNone/>
              <a:defRPr sz="1760" b="1"/>
            </a:lvl5pPr>
            <a:lvl6pPr marL="2514600" indent="0">
              <a:buNone/>
              <a:defRPr sz="1760" b="1"/>
            </a:lvl6pPr>
            <a:lvl7pPr marL="3017520" indent="0">
              <a:buNone/>
              <a:defRPr sz="1760" b="1"/>
            </a:lvl7pPr>
            <a:lvl8pPr marL="3520440" indent="0">
              <a:buNone/>
              <a:defRPr sz="1760" b="1"/>
            </a:lvl8pPr>
            <a:lvl9pPr marL="4023360" indent="0">
              <a:buNone/>
              <a:defRPr sz="176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idx="13"/>
          </p:nvPr>
        </p:nvSpPr>
        <p:spPr>
          <a:xfrm>
            <a:off x="5402500" y="355599"/>
            <a:ext cx="4255174" cy="933767"/>
          </a:xfrm>
        </p:spPr>
        <p:txBody>
          <a:bodyPr anchor="b"/>
          <a:lstStyle>
            <a:lvl1pPr marL="0" indent="0">
              <a:buNone/>
              <a:defRPr sz="2640" b="1"/>
            </a:lvl1pPr>
            <a:lvl2pPr marL="502920" indent="0">
              <a:buNone/>
              <a:defRPr sz="2200" b="1"/>
            </a:lvl2pPr>
            <a:lvl3pPr marL="1005840" indent="0">
              <a:buNone/>
              <a:defRPr sz="1980" b="1"/>
            </a:lvl3pPr>
            <a:lvl4pPr marL="1508760" indent="0">
              <a:buNone/>
              <a:defRPr sz="1760" b="1"/>
            </a:lvl4pPr>
            <a:lvl5pPr marL="2011680" indent="0">
              <a:buNone/>
              <a:defRPr sz="1760" b="1"/>
            </a:lvl5pPr>
            <a:lvl6pPr marL="2514600" indent="0">
              <a:buNone/>
              <a:defRPr sz="1760" b="1"/>
            </a:lvl6pPr>
            <a:lvl7pPr marL="3017520" indent="0">
              <a:buNone/>
              <a:defRPr sz="1760" b="1"/>
            </a:lvl7pPr>
            <a:lvl8pPr marL="3520440" indent="0">
              <a:buNone/>
              <a:defRPr sz="1760" b="1"/>
            </a:lvl8pPr>
            <a:lvl9pPr marL="4023360" indent="0">
              <a:buNone/>
              <a:defRPr sz="176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300" y="6999945"/>
            <a:ext cx="609600" cy="61772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3200" y="6999945"/>
            <a:ext cx="609600" cy="617728"/>
          </a:xfrm>
          <a:prstGeom prst="rect">
            <a:avLst/>
          </a:prstGeom>
        </p:spPr>
      </p:pic>
      <p:sp>
        <p:nvSpPr>
          <p:cNvPr id="14" name="TextBox 13"/>
          <p:cNvSpPr txBox="1"/>
          <p:nvPr userDrawn="1"/>
        </p:nvSpPr>
        <p:spPr>
          <a:xfrm>
            <a:off x="1224200" y="7257630"/>
            <a:ext cx="226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Robot Concept Card</a:t>
            </a:r>
            <a:endParaRPr lang="en-US"/>
          </a:p>
        </p:txBody>
      </p:sp>
      <p:sp>
        <p:nvSpPr>
          <p:cNvPr id="15" name="TextBox 14"/>
          <p:cNvSpPr txBox="1"/>
          <p:nvPr userDrawn="1"/>
        </p:nvSpPr>
        <p:spPr>
          <a:xfrm>
            <a:off x="6399787" y="7308809"/>
            <a:ext cx="226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Robot Concept Card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4262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91515" y="413810"/>
            <a:ext cx="8675370" cy="15023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1515" y="2069042"/>
            <a:ext cx="8675370" cy="49315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91515" y="7203865"/>
            <a:ext cx="226314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B381D2-A4CE-A746-B79C-1D3CFC31F157}" type="datetimeFigureOut">
              <a:rPr lang="en-US" smtClean="0"/>
              <a:t>4/18/18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31845" y="7203865"/>
            <a:ext cx="339471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03745" y="7203865"/>
            <a:ext cx="226314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256FC8-89D3-8B4B-8977-ED128769E6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4278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6" r:id="rId3"/>
    <p:sldLayoutId id="2147483677" r:id="rId4"/>
    <p:sldLayoutId id="2147483678" r:id="rId5"/>
    <p:sldLayoutId id="2147483679" r:id="rId6"/>
    <p:sldLayoutId id="2147483680" r:id="rId7"/>
  </p:sldLayoutIdLst>
  <p:txStyles>
    <p:titleStyle>
      <a:lvl1pPr algn="l" defTabSz="1005840" rtl="0" eaLnBrk="1" latinLnBrk="0" hangingPunct="1">
        <a:lnSpc>
          <a:spcPct val="90000"/>
        </a:lnSpc>
        <a:spcBef>
          <a:spcPct val="0"/>
        </a:spcBef>
        <a:buNone/>
        <a:defRPr sz="48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1460" indent="-251460" algn="l" defTabSz="1005840" rtl="0" eaLnBrk="1" latinLnBrk="0" hangingPunct="1">
        <a:lnSpc>
          <a:spcPct val="90000"/>
        </a:lnSpc>
        <a:spcBef>
          <a:spcPts val="1100"/>
        </a:spcBef>
        <a:buFont typeface="Arial" panose="020B0604020202020204" pitchFamily="34" charset="0"/>
        <a:buChar char="•"/>
        <a:defRPr sz="3080" kern="1200">
          <a:solidFill>
            <a:schemeClr val="tx1"/>
          </a:solidFill>
          <a:latin typeface="+mn-lt"/>
          <a:ea typeface="+mn-ea"/>
          <a:cs typeface="+mn-cs"/>
        </a:defRPr>
      </a:lvl1pPr>
      <a:lvl2pPr marL="75438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2640" kern="1200">
          <a:solidFill>
            <a:schemeClr val="tx1"/>
          </a:solidFill>
          <a:latin typeface="+mn-lt"/>
          <a:ea typeface="+mn-ea"/>
          <a:cs typeface="+mn-cs"/>
        </a:defRPr>
      </a:lvl2pPr>
      <a:lvl3pPr marL="125730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76022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4pPr>
      <a:lvl5pPr marL="226314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5pPr>
      <a:lvl6pPr marL="276606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6pPr>
      <a:lvl7pPr marL="326898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7pPr>
      <a:lvl8pPr marL="377190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8pPr>
      <a:lvl9pPr marL="427482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3pPr>
      <a:lvl4pPr marL="150876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4pPr>
      <a:lvl5pPr marL="201168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6pPr>
      <a:lvl7pPr marL="301752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7pPr>
      <a:lvl8pPr marL="352044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8pPr>
      <a:lvl9pPr marL="402336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tiff"/><Relationship Id="rId3" Type="http://schemas.openxmlformats.org/officeDocument/2006/relationships/image" Target="../media/image6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4" Type="http://schemas.openxmlformats.org/officeDocument/2006/relationships/image" Target="../media/image5.tiff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8387" y="5330398"/>
            <a:ext cx="1597198" cy="1578070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321063" y="355599"/>
            <a:ext cx="4255174" cy="527367"/>
          </a:xfrm>
        </p:spPr>
        <p:txBody>
          <a:bodyPr/>
          <a:lstStyle/>
          <a:p>
            <a:r>
              <a:rPr lang="en-US" dirty="0" smtClean="0"/>
              <a:t>Our Values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3"/>
          </p:nvPr>
        </p:nvSpPr>
        <p:spPr>
          <a:xfrm>
            <a:off x="5374791" y="355599"/>
            <a:ext cx="4255174" cy="527366"/>
          </a:xfrm>
        </p:spPr>
        <p:txBody>
          <a:bodyPr/>
          <a:lstStyle/>
          <a:p>
            <a:r>
              <a:rPr lang="en-US" dirty="0"/>
              <a:t>Parts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21063" y="1208635"/>
            <a:ext cx="388351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Respect for Others</a:t>
            </a:r>
          </a:p>
          <a:p>
            <a:r>
              <a:rPr lang="en-US" dirty="0" smtClean="0"/>
              <a:t>Please pack away each kit by the end of class with all the parts in them.</a:t>
            </a:r>
          </a:p>
          <a:p>
            <a:endParaRPr lang="en-US" dirty="0"/>
          </a:p>
          <a:p>
            <a:r>
              <a:rPr lang="en-US" b="1" dirty="0" smtClean="0"/>
              <a:t>Respect for Robots</a:t>
            </a:r>
          </a:p>
          <a:p>
            <a:r>
              <a:rPr lang="en-US" dirty="0" smtClean="0"/>
              <a:t>Don’t let the robots drive off the tables.  Don’t let the robots get stepped on.  Keep them in a corral if you have one.</a:t>
            </a:r>
          </a:p>
          <a:p>
            <a:endParaRPr lang="en-US" dirty="0" smtClean="0"/>
          </a:p>
          <a:p>
            <a:r>
              <a:rPr lang="en-US" b="1" dirty="0" smtClean="0"/>
              <a:t>Safety</a:t>
            </a:r>
          </a:p>
          <a:p>
            <a:r>
              <a:rPr lang="en-US" dirty="0" smtClean="0"/>
              <a:t>Please don’t do dangerous things with our robots.  We strongly suggest doing the flamethrower labs outdoors.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b="19030"/>
          <a:stretch/>
        </p:blipFill>
        <p:spPr>
          <a:xfrm flipH="1">
            <a:off x="2448650" y="5236228"/>
            <a:ext cx="712378" cy="88320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4877808" flipH="1">
            <a:off x="3409397" y="4534282"/>
            <a:ext cx="777982" cy="1454727"/>
          </a:xfrm>
          <a:prstGeom prst="rect">
            <a:avLst/>
          </a:prstGeom>
        </p:spPr>
      </p:pic>
      <p:sp>
        <p:nvSpPr>
          <p:cNvPr id="9" name="Shape 61"/>
          <p:cNvSpPr txBox="1"/>
          <p:nvPr/>
        </p:nvSpPr>
        <p:spPr>
          <a:xfrm>
            <a:off x="5374791" y="1068724"/>
            <a:ext cx="4122165" cy="2422621"/>
          </a:xfrm>
          <a:prstGeom prst="rect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smtClean="0"/>
              <a:t>Bot M</a:t>
            </a:r>
            <a:r>
              <a:rPr lang="en" sz="1400" b="1" dirty="0" smtClean="0"/>
              <a:t>Box </a:t>
            </a:r>
            <a:r>
              <a:rPr lang="en" sz="1400" b="1" dirty="0"/>
              <a:t>Inventory:</a:t>
            </a:r>
            <a:endParaRPr sz="1400" b="1" dirty="0"/>
          </a:p>
          <a:p>
            <a:pPr marL="290513" lvl="0" indent="-125413">
              <a:spcBef>
                <a:spcPts val="0"/>
              </a:spcBef>
              <a:spcAft>
                <a:spcPts val="0"/>
              </a:spcAft>
              <a:buSzPts val="1000"/>
              <a:buAutoNum type="arabicPeriod"/>
            </a:pPr>
            <a:r>
              <a:rPr lang="en" sz="1400" dirty="0"/>
              <a:t>Robot</a:t>
            </a:r>
            <a:endParaRPr sz="1400" dirty="0"/>
          </a:p>
          <a:p>
            <a:pPr marL="290513" lvl="0" indent="-125413" rtl="0">
              <a:spcBef>
                <a:spcPts val="0"/>
              </a:spcBef>
              <a:spcAft>
                <a:spcPts val="0"/>
              </a:spcAft>
              <a:buSzPts val="1000"/>
              <a:buAutoNum type="arabicPeriod"/>
            </a:pPr>
            <a:r>
              <a:rPr lang="en" sz="1400" dirty="0"/>
              <a:t>2.4 G Dongle</a:t>
            </a:r>
            <a:endParaRPr sz="1400" dirty="0"/>
          </a:p>
          <a:p>
            <a:pPr marL="290513" lvl="0" indent="-125413">
              <a:spcBef>
                <a:spcPts val="0"/>
              </a:spcBef>
              <a:spcAft>
                <a:spcPts val="0"/>
              </a:spcAft>
              <a:buSzPts val="1000"/>
              <a:buAutoNum type="arabicPeriod"/>
            </a:pPr>
            <a:r>
              <a:rPr lang="en" sz="1400" dirty="0"/>
              <a:t>IR Remote</a:t>
            </a:r>
            <a:endParaRPr sz="1400" dirty="0"/>
          </a:p>
          <a:p>
            <a:pPr marL="290513" lvl="0" indent="-125413">
              <a:spcBef>
                <a:spcPts val="0"/>
              </a:spcBef>
              <a:spcAft>
                <a:spcPts val="0"/>
              </a:spcAft>
              <a:buSzPts val="1000"/>
              <a:buAutoNum type="arabicPeriod"/>
            </a:pPr>
            <a:r>
              <a:rPr lang="en" sz="1400" dirty="0"/>
              <a:t>USB Cable</a:t>
            </a:r>
            <a:endParaRPr sz="1400" dirty="0"/>
          </a:p>
          <a:p>
            <a:pPr marL="290513" lvl="0" indent="-125413">
              <a:spcBef>
                <a:spcPts val="0"/>
              </a:spcBef>
              <a:spcAft>
                <a:spcPts val="0"/>
              </a:spcAft>
              <a:buSzPts val="1000"/>
              <a:buAutoNum type="arabicPeriod"/>
            </a:pPr>
            <a:r>
              <a:rPr lang="en" sz="1400" dirty="0"/>
              <a:t>Manual</a:t>
            </a:r>
            <a:endParaRPr sz="1400" dirty="0"/>
          </a:p>
          <a:p>
            <a:pPr marL="290513" lvl="0" indent="-125413">
              <a:spcBef>
                <a:spcPts val="0"/>
              </a:spcBef>
              <a:spcAft>
                <a:spcPts val="0"/>
              </a:spcAft>
              <a:buSzPts val="1000"/>
              <a:buAutoNum type="arabicPeriod"/>
            </a:pPr>
            <a:r>
              <a:rPr lang="en" sz="1400" dirty="0"/>
              <a:t>Figure 8 floor map</a:t>
            </a:r>
            <a:endParaRPr sz="1400" dirty="0"/>
          </a:p>
          <a:p>
            <a:pPr marL="290513" lvl="0" indent="-125413" rtl="0">
              <a:spcBef>
                <a:spcPts val="0"/>
              </a:spcBef>
              <a:spcAft>
                <a:spcPts val="0"/>
              </a:spcAft>
              <a:buSzPts val="1000"/>
              <a:buAutoNum type="arabicPeriod"/>
            </a:pPr>
            <a:r>
              <a:rPr lang="en" sz="1400" dirty="0"/>
              <a:t>Bluetooth Daughter Board (not for large classrooms)</a:t>
            </a:r>
            <a:endParaRPr sz="1400" dirty="0"/>
          </a:p>
          <a:p>
            <a:pPr marL="290513" lvl="0" indent="-125413" rtl="0">
              <a:spcBef>
                <a:spcPts val="0"/>
              </a:spcBef>
              <a:spcAft>
                <a:spcPts val="0"/>
              </a:spcAft>
              <a:buSzPts val="1000"/>
              <a:buAutoNum type="arabicPeriod"/>
            </a:pPr>
            <a:r>
              <a:rPr lang="en" sz="1400" dirty="0"/>
              <a:t>4 AA extra batteries</a:t>
            </a:r>
            <a:endParaRPr sz="1400"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2000" dirty="0"/>
          </a:p>
        </p:txBody>
      </p:sp>
    </p:spTree>
    <p:extLst>
      <p:ext uri="{BB962C8B-B14F-4D97-AF65-F5344CB8AC3E}">
        <p14:creationId xmlns:p14="http://schemas.microsoft.com/office/powerpoint/2010/main" val="17895725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Group 52"/>
          <p:cNvGrpSpPr/>
          <p:nvPr/>
        </p:nvGrpSpPr>
        <p:grpSpPr>
          <a:xfrm>
            <a:off x="6711032" y="3438246"/>
            <a:ext cx="1638110" cy="757127"/>
            <a:chOff x="6760791" y="2757766"/>
            <a:chExt cx="1042529" cy="424875"/>
          </a:xfrm>
        </p:grpSpPr>
        <p:cxnSp>
          <p:nvCxnSpPr>
            <p:cNvPr id="49" name="Straight Connector 48"/>
            <p:cNvCxnSpPr/>
            <p:nvPr/>
          </p:nvCxnSpPr>
          <p:spPr>
            <a:xfrm flipH="1">
              <a:off x="6760791" y="2844202"/>
              <a:ext cx="271277" cy="1583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 flipH="1" flipV="1">
              <a:off x="6760791" y="3102639"/>
              <a:ext cx="229071" cy="118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1" name="Picture 50"/>
            <p:cNvPicPr>
              <a:picLocks noChangeAspect="1"/>
            </p:cNvPicPr>
            <p:nvPr/>
          </p:nvPicPr>
          <p:blipFill rotWithShape="1">
            <a:blip r:embed="rId2"/>
            <a:srcRect t="26286" b="26375"/>
            <a:stretch/>
          </p:blipFill>
          <p:spPr>
            <a:xfrm flipH="1">
              <a:off x="6926674" y="2757766"/>
              <a:ext cx="876646" cy="424875"/>
            </a:xfrm>
            <a:prstGeom prst="rect">
              <a:avLst/>
            </a:prstGeom>
          </p:spPr>
        </p:pic>
      </p:grp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>
          <a:xfrm>
            <a:off x="362626" y="355600"/>
            <a:ext cx="4255174" cy="531091"/>
          </a:xfrm>
        </p:spPr>
        <p:txBody>
          <a:bodyPr/>
          <a:lstStyle/>
          <a:p>
            <a:r>
              <a:rPr lang="en-US" dirty="0" smtClean="0"/>
              <a:t>Circuits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idx="13"/>
          </p:nvPr>
        </p:nvSpPr>
        <p:spPr>
          <a:xfrm>
            <a:off x="5402500" y="355600"/>
            <a:ext cx="4255174" cy="531092"/>
          </a:xfrm>
        </p:spPr>
        <p:txBody>
          <a:bodyPr/>
          <a:lstStyle/>
          <a:p>
            <a:r>
              <a:rPr lang="en-US" dirty="0" smtClean="0"/>
              <a:t>Motor Direction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65173" y="944997"/>
            <a:ext cx="385262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An electric circuit is a path in which electrons from a voltage or current source flow.</a:t>
            </a:r>
          </a:p>
          <a:p>
            <a:endParaRPr lang="en-US" dirty="0"/>
          </a:p>
          <a:p>
            <a:r>
              <a:rPr lang="en-US" dirty="0" smtClean="0"/>
              <a:t>Our job is to make robot move by making current move through motor circuits.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686804" y="4214270"/>
            <a:ext cx="609600" cy="880502"/>
            <a:chOff x="595744" y="2032578"/>
            <a:chExt cx="609600" cy="880502"/>
          </a:xfrm>
        </p:grpSpPr>
        <p:sp>
          <p:nvSpPr>
            <p:cNvPr id="11" name="Can 10"/>
            <p:cNvSpPr/>
            <p:nvPr/>
          </p:nvSpPr>
          <p:spPr>
            <a:xfrm>
              <a:off x="595744" y="2040243"/>
              <a:ext cx="609600" cy="872837"/>
            </a:xfrm>
            <a:prstGeom prst="can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Can 11"/>
            <p:cNvSpPr/>
            <p:nvPr/>
          </p:nvSpPr>
          <p:spPr>
            <a:xfrm>
              <a:off x="820592" y="2032578"/>
              <a:ext cx="159905" cy="116898"/>
            </a:xfrm>
            <a:prstGeom prst="can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3112" y="6046944"/>
            <a:ext cx="1304688" cy="978516"/>
          </a:xfrm>
          <a:prstGeom prst="rect">
            <a:avLst/>
          </a:prstGeom>
        </p:spPr>
      </p:pic>
      <p:cxnSp>
        <p:nvCxnSpPr>
          <p:cNvPr id="17" name="Straight Connector 16"/>
          <p:cNvCxnSpPr/>
          <p:nvPr/>
        </p:nvCxnSpPr>
        <p:spPr>
          <a:xfrm flipV="1">
            <a:off x="991604" y="3750994"/>
            <a:ext cx="0" cy="46327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H="1" flipV="1">
            <a:off x="3315233" y="3728582"/>
            <a:ext cx="9338" cy="90142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991606" y="3750994"/>
            <a:ext cx="89777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991604" y="5597724"/>
            <a:ext cx="233968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991604" y="5094772"/>
            <a:ext cx="0" cy="50295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3325496" y="4860288"/>
            <a:ext cx="5791" cy="73743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H="1">
            <a:off x="2427719" y="3750994"/>
            <a:ext cx="89777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H="1">
            <a:off x="1889384" y="3455159"/>
            <a:ext cx="416858" cy="27342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1839330" y="3711960"/>
            <a:ext cx="79375" cy="676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2358709" y="3711960"/>
            <a:ext cx="79375" cy="676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1914054" y="3130186"/>
            <a:ext cx="785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switch</a:t>
            </a:r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88728" y="3844938"/>
            <a:ext cx="8640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battery</a:t>
            </a:r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3490577" y="4025767"/>
            <a:ext cx="949299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smtClean="0"/>
              <a:t>Direct current</a:t>
            </a:r>
          </a:p>
          <a:p>
            <a:r>
              <a:rPr lang="en-US" sz="1050" dirty="0" smtClean="0"/>
              <a:t>motor</a:t>
            </a:r>
            <a:endParaRPr lang="en-US" sz="1050" dirty="0"/>
          </a:p>
        </p:txBody>
      </p:sp>
      <p:cxnSp>
        <p:nvCxnSpPr>
          <p:cNvPr id="41" name="Straight Connector 40"/>
          <p:cNvCxnSpPr/>
          <p:nvPr/>
        </p:nvCxnSpPr>
        <p:spPr>
          <a:xfrm flipH="1">
            <a:off x="3311009" y="4608021"/>
            <a:ext cx="271277" cy="158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H="1" flipV="1">
            <a:off x="3311009" y="4866458"/>
            <a:ext cx="229071" cy="118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35"/>
          <p:cNvPicPr>
            <a:picLocks noChangeAspect="1"/>
          </p:cNvPicPr>
          <p:nvPr/>
        </p:nvPicPr>
        <p:blipFill rotWithShape="1">
          <a:blip r:embed="rId2"/>
          <a:srcRect t="26286" b="26375"/>
          <a:stretch/>
        </p:blipFill>
        <p:spPr>
          <a:xfrm flipH="1">
            <a:off x="3476892" y="4521585"/>
            <a:ext cx="876646" cy="424875"/>
          </a:xfrm>
          <a:prstGeom prst="rect">
            <a:avLst/>
          </a:prstGeom>
        </p:spPr>
      </p:pic>
      <p:sp>
        <p:nvSpPr>
          <p:cNvPr id="52" name="TextBox 51"/>
          <p:cNvSpPr txBox="1"/>
          <p:nvPr/>
        </p:nvSpPr>
        <p:spPr>
          <a:xfrm>
            <a:off x="5402500" y="1052723"/>
            <a:ext cx="376569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An motor circuit is a circuit that tells the motor how fast to turn and in what direction it turns.  By changing the </a:t>
            </a:r>
            <a:r>
              <a:rPr lang="en-US" b="1" dirty="0" smtClean="0"/>
              <a:t>polarity</a:t>
            </a:r>
            <a:r>
              <a:rPr lang="en-US" dirty="0" smtClean="0"/>
              <a:t> on a motor you can change its direction it turns.</a:t>
            </a:r>
            <a:endParaRPr lang="en-US" dirty="0"/>
          </a:p>
        </p:txBody>
      </p:sp>
      <p:sp>
        <p:nvSpPr>
          <p:cNvPr id="54" name="TextBox 53"/>
          <p:cNvSpPr txBox="1"/>
          <p:nvPr/>
        </p:nvSpPr>
        <p:spPr>
          <a:xfrm>
            <a:off x="1013549" y="3778106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smtClean="0">
                <a:solidFill>
                  <a:srgbClr val="FF0000"/>
                </a:solidFill>
              </a:rPr>
              <a:t>+</a:t>
            </a:r>
            <a:endParaRPr lang="en-US" sz="2800" b="1">
              <a:solidFill>
                <a:srgbClr val="FF0000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 flipH="1">
            <a:off x="997993" y="4890667"/>
            <a:ext cx="3189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/>
              <a:t>-</a:t>
            </a:r>
            <a:endParaRPr lang="en-US" sz="3600" b="1" dirty="0"/>
          </a:p>
        </p:txBody>
      </p:sp>
      <p:sp>
        <p:nvSpPr>
          <p:cNvPr id="56" name="TextBox 55"/>
          <p:cNvSpPr txBox="1"/>
          <p:nvPr/>
        </p:nvSpPr>
        <p:spPr>
          <a:xfrm>
            <a:off x="911652" y="5620598"/>
            <a:ext cx="622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GND</a:t>
            </a:r>
            <a:endParaRPr lang="en-US" dirty="0"/>
          </a:p>
        </p:txBody>
      </p:sp>
      <p:grpSp>
        <p:nvGrpSpPr>
          <p:cNvPr id="62" name="Group 61"/>
          <p:cNvGrpSpPr/>
          <p:nvPr/>
        </p:nvGrpSpPr>
        <p:grpSpPr>
          <a:xfrm>
            <a:off x="5478044" y="3394382"/>
            <a:ext cx="609600" cy="880502"/>
            <a:chOff x="595744" y="2032578"/>
            <a:chExt cx="609600" cy="880502"/>
          </a:xfrm>
        </p:grpSpPr>
        <p:sp>
          <p:nvSpPr>
            <p:cNvPr id="63" name="Can 62"/>
            <p:cNvSpPr/>
            <p:nvPr/>
          </p:nvSpPr>
          <p:spPr>
            <a:xfrm>
              <a:off x="595744" y="2040243"/>
              <a:ext cx="609600" cy="872837"/>
            </a:xfrm>
            <a:prstGeom prst="can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Can 63"/>
            <p:cNvSpPr/>
            <p:nvPr/>
          </p:nvSpPr>
          <p:spPr>
            <a:xfrm>
              <a:off x="820592" y="2032578"/>
              <a:ext cx="159905" cy="116898"/>
            </a:xfrm>
            <a:prstGeom prst="can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6" name="Curved Down Arrow 65"/>
          <p:cNvSpPr/>
          <p:nvPr/>
        </p:nvSpPr>
        <p:spPr>
          <a:xfrm>
            <a:off x="8591019" y="3364723"/>
            <a:ext cx="993887" cy="666742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1" name="Curved Down Arrow 70"/>
          <p:cNvSpPr/>
          <p:nvPr/>
        </p:nvSpPr>
        <p:spPr>
          <a:xfrm flipH="1">
            <a:off x="8571693" y="5380202"/>
            <a:ext cx="1009838" cy="666742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72" name="Straight Connector 71"/>
          <p:cNvCxnSpPr/>
          <p:nvPr/>
        </p:nvCxnSpPr>
        <p:spPr>
          <a:xfrm flipH="1">
            <a:off x="5781878" y="3325124"/>
            <a:ext cx="942635" cy="0"/>
          </a:xfrm>
          <a:prstGeom prst="line">
            <a:avLst/>
          </a:prstGeom>
          <a:ln w="38100" cap="rnd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 flipH="1" flipV="1">
            <a:off x="6724513" y="3316376"/>
            <a:ext cx="967" cy="275494"/>
          </a:xfrm>
          <a:prstGeom prst="line">
            <a:avLst/>
          </a:prstGeom>
          <a:ln w="38100" cap="rnd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 flipH="1">
            <a:off x="5782845" y="4336081"/>
            <a:ext cx="941668" cy="13619"/>
          </a:xfrm>
          <a:prstGeom prst="line">
            <a:avLst/>
          </a:prstGeom>
          <a:ln w="3810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6724513" y="4052809"/>
            <a:ext cx="1" cy="284984"/>
          </a:xfrm>
          <a:prstGeom prst="line">
            <a:avLst/>
          </a:prstGeom>
          <a:ln w="3810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3" name="Group 82"/>
          <p:cNvGrpSpPr/>
          <p:nvPr/>
        </p:nvGrpSpPr>
        <p:grpSpPr>
          <a:xfrm>
            <a:off x="5478044" y="5462097"/>
            <a:ext cx="609600" cy="880502"/>
            <a:chOff x="595744" y="2032578"/>
            <a:chExt cx="609600" cy="880502"/>
          </a:xfrm>
        </p:grpSpPr>
        <p:sp>
          <p:nvSpPr>
            <p:cNvPr id="84" name="Can 83"/>
            <p:cNvSpPr/>
            <p:nvPr/>
          </p:nvSpPr>
          <p:spPr>
            <a:xfrm>
              <a:off x="595744" y="2040243"/>
              <a:ext cx="609600" cy="872837"/>
            </a:xfrm>
            <a:prstGeom prst="can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Can 84"/>
            <p:cNvSpPr/>
            <p:nvPr/>
          </p:nvSpPr>
          <p:spPr>
            <a:xfrm>
              <a:off x="820592" y="2032578"/>
              <a:ext cx="159905" cy="116898"/>
            </a:xfrm>
            <a:prstGeom prst="can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0" name="Group 89"/>
          <p:cNvGrpSpPr/>
          <p:nvPr/>
        </p:nvGrpSpPr>
        <p:grpSpPr>
          <a:xfrm>
            <a:off x="6933583" y="5479819"/>
            <a:ext cx="1638110" cy="668286"/>
            <a:chOff x="6760791" y="2757766"/>
            <a:chExt cx="1042529" cy="424875"/>
          </a:xfrm>
        </p:grpSpPr>
        <p:cxnSp>
          <p:nvCxnSpPr>
            <p:cNvPr id="91" name="Straight Connector 90"/>
            <p:cNvCxnSpPr/>
            <p:nvPr/>
          </p:nvCxnSpPr>
          <p:spPr>
            <a:xfrm flipH="1">
              <a:off x="6760791" y="2844202"/>
              <a:ext cx="271277" cy="1583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/>
            <p:nvPr/>
          </p:nvCxnSpPr>
          <p:spPr>
            <a:xfrm flipH="1" flipV="1">
              <a:off x="6760791" y="3102639"/>
              <a:ext cx="229071" cy="118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3" name="Picture 92"/>
            <p:cNvPicPr>
              <a:picLocks noChangeAspect="1"/>
            </p:cNvPicPr>
            <p:nvPr/>
          </p:nvPicPr>
          <p:blipFill rotWithShape="1">
            <a:blip r:embed="rId2"/>
            <a:srcRect t="26286" b="26375"/>
            <a:stretch/>
          </p:blipFill>
          <p:spPr>
            <a:xfrm flipH="1">
              <a:off x="6926674" y="2757766"/>
              <a:ext cx="876646" cy="424875"/>
            </a:xfrm>
            <a:prstGeom prst="rect">
              <a:avLst/>
            </a:prstGeom>
          </p:spPr>
        </p:pic>
      </p:grpSp>
      <p:cxnSp>
        <p:nvCxnSpPr>
          <p:cNvPr id="97" name="Straight Connector 96"/>
          <p:cNvCxnSpPr/>
          <p:nvPr/>
        </p:nvCxnSpPr>
        <p:spPr>
          <a:xfrm flipH="1" flipV="1">
            <a:off x="6121400" y="5397424"/>
            <a:ext cx="812184" cy="624847"/>
          </a:xfrm>
          <a:prstGeom prst="line">
            <a:avLst/>
          </a:prstGeom>
          <a:ln w="38100" cap="rnd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/>
          <p:nvPr/>
        </p:nvCxnSpPr>
        <p:spPr>
          <a:xfrm flipH="1">
            <a:off x="6197905" y="5615774"/>
            <a:ext cx="761753" cy="796494"/>
          </a:xfrm>
          <a:prstGeom prst="line">
            <a:avLst/>
          </a:prstGeom>
          <a:ln w="3810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/>
          <p:cNvSpPr txBox="1"/>
          <p:nvPr/>
        </p:nvSpPr>
        <p:spPr>
          <a:xfrm>
            <a:off x="6650860" y="2823528"/>
            <a:ext cx="1444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Forward Spin</a:t>
            </a:r>
            <a:endParaRPr lang="en-US" b="1"/>
          </a:p>
        </p:txBody>
      </p:sp>
      <p:sp>
        <p:nvSpPr>
          <p:cNvPr id="107" name="TextBox 106"/>
          <p:cNvSpPr txBox="1"/>
          <p:nvPr/>
        </p:nvSpPr>
        <p:spPr>
          <a:xfrm>
            <a:off x="6650860" y="4938070"/>
            <a:ext cx="1398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Reverse Spin</a:t>
            </a:r>
            <a:endParaRPr lang="en-US" b="1" dirty="0"/>
          </a:p>
        </p:txBody>
      </p:sp>
      <p:cxnSp>
        <p:nvCxnSpPr>
          <p:cNvPr id="108" name="Straight Connector 107"/>
          <p:cNvCxnSpPr/>
          <p:nvPr/>
        </p:nvCxnSpPr>
        <p:spPr>
          <a:xfrm flipH="1" flipV="1">
            <a:off x="5776494" y="5390102"/>
            <a:ext cx="344906" cy="2326"/>
          </a:xfrm>
          <a:prstGeom prst="line">
            <a:avLst/>
          </a:prstGeom>
          <a:ln w="38100" cap="rnd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 flipH="1">
            <a:off x="5781878" y="6412268"/>
            <a:ext cx="409007" cy="7665"/>
          </a:xfrm>
          <a:prstGeom prst="line">
            <a:avLst/>
          </a:prstGeom>
          <a:ln w="3810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/>
          <p:cNvCxnSpPr>
            <a:stCxn id="63" idx="3"/>
          </p:cNvCxnSpPr>
          <p:nvPr/>
        </p:nvCxnSpPr>
        <p:spPr>
          <a:xfrm flipH="1">
            <a:off x="5780920" y="4274884"/>
            <a:ext cx="1924" cy="62909"/>
          </a:xfrm>
          <a:prstGeom prst="line">
            <a:avLst/>
          </a:prstGeom>
          <a:ln w="3810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/>
          <p:cNvCxnSpPr>
            <a:stCxn id="64" idx="1"/>
          </p:cNvCxnSpPr>
          <p:nvPr/>
        </p:nvCxnSpPr>
        <p:spPr>
          <a:xfrm flipH="1" flipV="1">
            <a:off x="5780911" y="3324713"/>
            <a:ext cx="1934" cy="69669"/>
          </a:xfrm>
          <a:prstGeom prst="line">
            <a:avLst/>
          </a:prstGeom>
          <a:ln w="38100" cap="rnd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/>
          <p:cNvCxnSpPr/>
          <p:nvPr/>
        </p:nvCxnSpPr>
        <p:spPr>
          <a:xfrm flipH="1" flipV="1">
            <a:off x="5775527" y="5396856"/>
            <a:ext cx="1934" cy="69669"/>
          </a:xfrm>
          <a:prstGeom prst="line">
            <a:avLst/>
          </a:prstGeom>
          <a:ln w="38100" cap="rnd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/>
          <p:cNvCxnSpPr/>
          <p:nvPr/>
        </p:nvCxnSpPr>
        <p:spPr>
          <a:xfrm flipH="1" flipV="1">
            <a:off x="5781878" y="6342599"/>
            <a:ext cx="1934" cy="69669"/>
          </a:xfrm>
          <a:prstGeom prst="line">
            <a:avLst/>
          </a:prstGeom>
          <a:ln w="3810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00516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362626" y="355601"/>
            <a:ext cx="4255174" cy="463266"/>
          </a:xfrm>
        </p:spPr>
        <p:txBody>
          <a:bodyPr/>
          <a:lstStyle/>
          <a:p>
            <a:r>
              <a:rPr lang="en-US" smtClean="0"/>
              <a:t>H-Bridge Circuit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3"/>
          </p:nvPr>
        </p:nvSpPr>
        <p:spPr>
          <a:xfrm>
            <a:off x="5360937" y="350982"/>
            <a:ext cx="4255174" cy="463268"/>
          </a:xfrm>
        </p:spPr>
        <p:txBody>
          <a:bodyPr/>
          <a:lstStyle/>
          <a:p>
            <a:r>
              <a:rPr lang="en-US" dirty="0" smtClean="0"/>
              <a:t>Motor Speed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7268" y="2519934"/>
            <a:ext cx="2720899" cy="167031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00502" y="1069236"/>
            <a:ext cx="33250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 H-Bridge circuit is a circuit that allows the direction of a motor to be reversed by closing different switches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502" y="5014435"/>
            <a:ext cx="3665337" cy="112626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42594" y="4609024"/>
            <a:ext cx="1032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Forward </a:t>
            </a:r>
            <a:endParaRPr 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3156290" y="4645103"/>
            <a:ext cx="933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Reverse</a:t>
            </a:r>
            <a:endParaRPr lang="en-U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5463447" y="1069235"/>
            <a:ext cx="390222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We can change the speed that a motor spins by changing the voltage applied to the motor.  The higher the voltage the faster the motor spins.</a:t>
            </a:r>
          </a:p>
          <a:p>
            <a:endParaRPr lang="en-US" dirty="0"/>
          </a:p>
          <a:p>
            <a:r>
              <a:rPr lang="en-US" dirty="0" smtClean="0"/>
              <a:t>Our motors will use a voltage from 2 to 6 volts.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6625520" y="3575954"/>
            <a:ext cx="1638110" cy="757127"/>
            <a:chOff x="6760791" y="2757766"/>
            <a:chExt cx="1042529" cy="424875"/>
          </a:xfrm>
        </p:grpSpPr>
        <p:cxnSp>
          <p:nvCxnSpPr>
            <p:cNvPr id="12" name="Straight Connector 11"/>
            <p:cNvCxnSpPr/>
            <p:nvPr/>
          </p:nvCxnSpPr>
          <p:spPr>
            <a:xfrm flipH="1">
              <a:off x="6760791" y="2844202"/>
              <a:ext cx="271277" cy="1583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H="1" flipV="1">
              <a:off x="6760791" y="3102639"/>
              <a:ext cx="229071" cy="118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4"/>
            <a:srcRect t="26286" b="26375"/>
            <a:stretch/>
          </p:blipFill>
          <p:spPr>
            <a:xfrm flipH="1">
              <a:off x="6926674" y="2757766"/>
              <a:ext cx="876646" cy="424875"/>
            </a:xfrm>
            <a:prstGeom prst="rect">
              <a:avLst/>
            </a:prstGeom>
          </p:spPr>
        </p:pic>
      </p:grpSp>
      <p:grpSp>
        <p:nvGrpSpPr>
          <p:cNvPr id="15" name="Group 14"/>
          <p:cNvGrpSpPr/>
          <p:nvPr/>
        </p:nvGrpSpPr>
        <p:grpSpPr>
          <a:xfrm>
            <a:off x="5392532" y="3532090"/>
            <a:ext cx="609600" cy="880502"/>
            <a:chOff x="595744" y="2032578"/>
            <a:chExt cx="609600" cy="880502"/>
          </a:xfrm>
        </p:grpSpPr>
        <p:sp>
          <p:nvSpPr>
            <p:cNvPr id="16" name="Can 15"/>
            <p:cNvSpPr/>
            <p:nvPr/>
          </p:nvSpPr>
          <p:spPr>
            <a:xfrm>
              <a:off x="595744" y="2040243"/>
              <a:ext cx="609600" cy="872837"/>
            </a:xfrm>
            <a:prstGeom prst="can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Can 16"/>
            <p:cNvSpPr/>
            <p:nvPr/>
          </p:nvSpPr>
          <p:spPr>
            <a:xfrm>
              <a:off x="820592" y="2032578"/>
              <a:ext cx="159905" cy="116898"/>
            </a:xfrm>
            <a:prstGeom prst="can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8" name="Straight Connector 17"/>
          <p:cNvCxnSpPr/>
          <p:nvPr/>
        </p:nvCxnSpPr>
        <p:spPr>
          <a:xfrm flipH="1">
            <a:off x="5696366" y="3462832"/>
            <a:ext cx="942635" cy="0"/>
          </a:xfrm>
          <a:prstGeom prst="line">
            <a:avLst/>
          </a:prstGeom>
          <a:ln w="38100" cap="rnd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 flipV="1">
            <a:off x="6639001" y="3454084"/>
            <a:ext cx="967" cy="275494"/>
          </a:xfrm>
          <a:prstGeom prst="line">
            <a:avLst/>
          </a:prstGeom>
          <a:ln w="38100" cap="rnd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H="1">
            <a:off x="5697333" y="4473789"/>
            <a:ext cx="941668" cy="13619"/>
          </a:xfrm>
          <a:prstGeom prst="line">
            <a:avLst/>
          </a:prstGeom>
          <a:ln w="3810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6639001" y="4190517"/>
            <a:ext cx="1" cy="284984"/>
          </a:xfrm>
          <a:prstGeom prst="line">
            <a:avLst/>
          </a:prstGeom>
          <a:ln w="3810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H="1">
            <a:off x="5695408" y="4412592"/>
            <a:ext cx="1924" cy="62909"/>
          </a:xfrm>
          <a:prstGeom prst="line">
            <a:avLst/>
          </a:prstGeom>
          <a:ln w="3810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 flipV="1">
            <a:off x="5695399" y="3462421"/>
            <a:ext cx="1934" cy="69669"/>
          </a:xfrm>
          <a:prstGeom prst="line">
            <a:avLst/>
          </a:prstGeom>
          <a:ln w="38100" cap="rnd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23"/>
          <p:cNvGrpSpPr/>
          <p:nvPr/>
        </p:nvGrpSpPr>
        <p:grpSpPr>
          <a:xfrm>
            <a:off x="6676487" y="5282838"/>
            <a:ext cx="1638110" cy="757127"/>
            <a:chOff x="6760791" y="2757766"/>
            <a:chExt cx="1042529" cy="424875"/>
          </a:xfrm>
        </p:grpSpPr>
        <p:cxnSp>
          <p:nvCxnSpPr>
            <p:cNvPr id="25" name="Straight Connector 24"/>
            <p:cNvCxnSpPr/>
            <p:nvPr/>
          </p:nvCxnSpPr>
          <p:spPr>
            <a:xfrm flipH="1">
              <a:off x="6760791" y="2844202"/>
              <a:ext cx="271277" cy="1583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flipH="1" flipV="1">
              <a:off x="6760791" y="3102639"/>
              <a:ext cx="229071" cy="118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7" name="Picture 26"/>
            <p:cNvPicPr>
              <a:picLocks noChangeAspect="1"/>
            </p:cNvPicPr>
            <p:nvPr/>
          </p:nvPicPr>
          <p:blipFill rotWithShape="1">
            <a:blip r:embed="rId4"/>
            <a:srcRect t="26286" b="26375"/>
            <a:stretch/>
          </p:blipFill>
          <p:spPr>
            <a:xfrm flipH="1">
              <a:off x="6926674" y="2757766"/>
              <a:ext cx="876646" cy="424875"/>
            </a:xfrm>
            <a:prstGeom prst="rect">
              <a:avLst/>
            </a:prstGeom>
          </p:spPr>
        </p:pic>
      </p:grpSp>
      <p:grpSp>
        <p:nvGrpSpPr>
          <p:cNvPr id="28" name="Group 27"/>
          <p:cNvGrpSpPr/>
          <p:nvPr/>
        </p:nvGrpSpPr>
        <p:grpSpPr>
          <a:xfrm>
            <a:off x="5443499" y="5238974"/>
            <a:ext cx="609600" cy="880502"/>
            <a:chOff x="595744" y="2032578"/>
            <a:chExt cx="609600" cy="880502"/>
          </a:xfrm>
        </p:grpSpPr>
        <p:sp>
          <p:nvSpPr>
            <p:cNvPr id="29" name="Can 28"/>
            <p:cNvSpPr/>
            <p:nvPr/>
          </p:nvSpPr>
          <p:spPr>
            <a:xfrm>
              <a:off x="595744" y="2040243"/>
              <a:ext cx="609600" cy="872837"/>
            </a:xfrm>
            <a:prstGeom prst="can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Can 29"/>
            <p:cNvSpPr/>
            <p:nvPr/>
          </p:nvSpPr>
          <p:spPr>
            <a:xfrm>
              <a:off x="820592" y="2032578"/>
              <a:ext cx="159905" cy="116898"/>
            </a:xfrm>
            <a:prstGeom prst="can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1" name="Straight Connector 30"/>
          <p:cNvCxnSpPr/>
          <p:nvPr/>
        </p:nvCxnSpPr>
        <p:spPr>
          <a:xfrm flipH="1">
            <a:off x="5747333" y="5169716"/>
            <a:ext cx="942635" cy="0"/>
          </a:xfrm>
          <a:prstGeom prst="line">
            <a:avLst/>
          </a:prstGeom>
          <a:ln w="38100" cap="rnd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H="1" flipV="1">
            <a:off x="6689968" y="5160968"/>
            <a:ext cx="967" cy="275494"/>
          </a:xfrm>
          <a:prstGeom prst="line">
            <a:avLst/>
          </a:prstGeom>
          <a:ln w="38100" cap="rnd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H="1">
            <a:off x="5748300" y="6180673"/>
            <a:ext cx="941668" cy="13619"/>
          </a:xfrm>
          <a:prstGeom prst="line">
            <a:avLst/>
          </a:prstGeom>
          <a:ln w="3810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6689968" y="5897401"/>
            <a:ext cx="1" cy="284984"/>
          </a:xfrm>
          <a:prstGeom prst="line">
            <a:avLst/>
          </a:prstGeom>
          <a:ln w="3810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H="1">
            <a:off x="5746375" y="6119476"/>
            <a:ext cx="1924" cy="62909"/>
          </a:xfrm>
          <a:prstGeom prst="line">
            <a:avLst/>
          </a:prstGeom>
          <a:ln w="3810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H="1" flipV="1">
            <a:off x="5746366" y="5169305"/>
            <a:ext cx="1934" cy="69669"/>
          </a:xfrm>
          <a:prstGeom prst="line">
            <a:avLst/>
          </a:prstGeom>
          <a:ln w="38100" cap="rnd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6998937" y="3239897"/>
            <a:ext cx="1403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 volts - slow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6994767" y="4955919"/>
            <a:ext cx="1315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</a:t>
            </a:r>
            <a:r>
              <a:rPr lang="en-US" dirty="0" smtClean="0"/>
              <a:t> volts - fast</a:t>
            </a:r>
            <a:endParaRPr lang="en-US" dirty="0"/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 rotWithShape="1">
          <a:blip r:embed="rId5"/>
          <a:srcRect r="39658"/>
          <a:stretch/>
        </p:blipFill>
        <p:spPr>
          <a:xfrm>
            <a:off x="8430739" y="5160968"/>
            <a:ext cx="1334612" cy="985829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 rotWithShape="1">
          <a:blip r:embed="rId5"/>
          <a:srcRect l="59283"/>
          <a:stretch/>
        </p:blipFill>
        <p:spPr>
          <a:xfrm>
            <a:off x="8588614" y="3268858"/>
            <a:ext cx="957854" cy="1048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4001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val 12"/>
          <p:cNvSpPr/>
          <p:nvPr/>
        </p:nvSpPr>
        <p:spPr>
          <a:xfrm>
            <a:off x="2320842" y="2476554"/>
            <a:ext cx="457200" cy="42949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279498" y="355599"/>
            <a:ext cx="4255174" cy="485803"/>
          </a:xfrm>
        </p:spPr>
        <p:txBody>
          <a:bodyPr/>
          <a:lstStyle/>
          <a:p>
            <a:r>
              <a:rPr lang="en-US" dirty="0" smtClean="0"/>
              <a:t>Driving Forward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3"/>
          </p:nvPr>
        </p:nvSpPr>
        <p:spPr>
          <a:xfrm>
            <a:off x="5277809" y="393438"/>
            <a:ext cx="4255174" cy="447964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Driving Backward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00502" y="1069236"/>
            <a:ext cx="37913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To drive forward, both wheels need to be turning forward at the same time.  To drive in a straight line both motors need to be going at the same speed.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518866" y="1069236"/>
            <a:ext cx="33250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To drive backwards, both wheels need to be turning backwards.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796747" y="2625619"/>
            <a:ext cx="1505390" cy="24589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Mbot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Robot</a:t>
            </a:r>
            <a:endParaRPr lang="en-US" dirty="0"/>
          </a:p>
        </p:txBody>
      </p:sp>
      <p:sp>
        <p:nvSpPr>
          <p:cNvPr id="9" name="Can 8"/>
          <p:cNvSpPr/>
          <p:nvPr/>
        </p:nvSpPr>
        <p:spPr>
          <a:xfrm rot="5400000">
            <a:off x="3118004" y="4240222"/>
            <a:ext cx="1112599" cy="576192"/>
          </a:xfrm>
          <a:prstGeom prst="can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an 9"/>
          <p:cNvSpPr/>
          <p:nvPr/>
        </p:nvSpPr>
        <p:spPr>
          <a:xfrm rot="16200000">
            <a:off x="876427" y="4217809"/>
            <a:ext cx="1112599" cy="621015"/>
          </a:xfrm>
          <a:prstGeom prst="can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Up Arrow 10"/>
          <p:cNvSpPr/>
          <p:nvPr/>
        </p:nvSpPr>
        <p:spPr>
          <a:xfrm>
            <a:off x="3386207" y="4090121"/>
            <a:ext cx="382229" cy="876391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Up Arrow 11"/>
          <p:cNvSpPr/>
          <p:nvPr/>
        </p:nvSpPr>
        <p:spPr>
          <a:xfrm>
            <a:off x="1303520" y="4090121"/>
            <a:ext cx="316073" cy="876391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9904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348772" y="355599"/>
            <a:ext cx="4255174" cy="430385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Turning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3"/>
          </p:nvPr>
        </p:nvSpPr>
        <p:spPr>
          <a:xfrm>
            <a:off x="5333227" y="355599"/>
            <a:ext cx="4255174" cy="503382"/>
          </a:xfrm>
        </p:spPr>
        <p:txBody>
          <a:bodyPr/>
          <a:lstStyle/>
          <a:p>
            <a:r>
              <a:rPr lang="en-US" dirty="0" smtClean="0"/>
              <a:t>Driving in a square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18460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12245</TotalTime>
  <Words>315</Words>
  <Application>Microsoft Macintosh PowerPoint</Application>
  <PresentationFormat>Custom</PresentationFormat>
  <Paragraphs>51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 McCreary</dc:creator>
  <cp:lastModifiedBy>Dan McCreary</cp:lastModifiedBy>
  <cp:revision>17</cp:revision>
  <dcterms:created xsi:type="dcterms:W3CDTF">2018-04-15T11:26:16Z</dcterms:created>
  <dcterms:modified xsi:type="dcterms:W3CDTF">2018-04-27T02:20:19Z</dcterms:modified>
</cp:coreProperties>
</file>